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6" r:id="rId5"/>
    <p:sldId id="264" r:id="rId6"/>
    <p:sldId id="265" r:id="rId7"/>
    <p:sldId id="267" r:id="rId8"/>
    <p:sldId id="268" r:id="rId9"/>
    <p:sldId id="269" r:id="rId10"/>
    <p:sldId id="270" r:id="rId11"/>
    <p:sldId id="257" r:id="rId12"/>
    <p:sldId id="261" r:id="rId13"/>
    <p:sldId id="258" r:id="rId14"/>
    <p:sldId id="259" r:id="rId15"/>
    <p:sldId id="26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8.11.2020.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8.11.2020.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8.11.2020.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8.11.2020.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8.11.2020.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8.11.2020.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8.11.2020.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8.11.2020.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8.11.2020.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8.11.2020.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8.11.2020.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DB69-539D-4E8B-A504-E8B74C0066B6}" type="datetimeFigureOut">
              <a:rPr lang="hr-HR" smtClean="0"/>
              <a:pPr/>
              <a:t>8.11.2020.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Banska Hrvatska i </a:t>
            </a:r>
            <a:br>
              <a:rPr lang="hr-HR" dirty="0" smtClean="0"/>
            </a:br>
            <a:r>
              <a:rPr lang="hr-HR" dirty="0" smtClean="0"/>
              <a:t>Prva austrijska uprava u Dalmaciji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Prva austrijska uprava u Dalmaciji</a:t>
            </a:r>
          </a:p>
          <a:p>
            <a:pPr algn="ctr">
              <a:buNone/>
            </a:pPr>
            <a:r>
              <a:rPr lang="hr-HR" dirty="0" smtClean="0"/>
              <a:t>(1797.-1805./06.)</a:t>
            </a: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Book Antiqua" pitchFamily="18" charset="0"/>
              </a:rPr>
              <a:t>Napoleon  - Upad u sjevernu Italiju 1796.</a:t>
            </a:r>
          </a:p>
          <a:p>
            <a:endParaRPr lang="hr-HR" sz="2400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Primirje u </a:t>
            </a:r>
            <a:r>
              <a:rPr lang="hr-HR" sz="2400" dirty="0" err="1" smtClean="0">
                <a:latin typeface="Book Antiqua" pitchFamily="18" charset="0"/>
              </a:rPr>
              <a:t>Leobenu</a:t>
            </a:r>
            <a:r>
              <a:rPr lang="hr-HR" sz="2400" dirty="0" smtClean="0">
                <a:latin typeface="Book Antiqua" pitchFamily="18" charset="0"/>
              </a:rPr>
              <a:t> – 18. travnja 1797.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Tajnim odredbama Istra i Dalmacija -&gt; Austrijancima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Mletačka Republika još opstoji</a:t>
            </a:r>
          </a:p>
          <a:p>
            <a:pPr>
              <a:buNone/>
            </a:pPr>
            <a:endParaRPr lang="hr-HR" sz="2400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“Demokratska vlast” 12. svibnja 1797.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Mir u </a:t>
            </a:r>
            <a:r>
              <a:rPr lang="hr-HR" sz="2400" dirty="0" err="1" smtClean="0">
                <a:latin typeface="Book Antiqua" pitchFamily="18" charset="0"/>
              </a:rPr>
              <a:t>Campoformiju</a:t>
            </a:r>
            <a:r>
              <a:rPr lang="hr-HR" sz="2400" dirty="0" smtClean="0">
                <a:latin typeface="Book Antiqua" pitchFamily="18" charset="0"/>
              </a:rPr>
              <a:t> – 17. listopada 1797.</a:t>
            </a:r>
          </a:p>
          <a:p>
            <a:endParaRPr lang="hr-HR" sz="2400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1026" name="Picture 2" descr="C:\Users\Bralic\Desktop\Predavanja karte i članci\Hrv. zemlje nakon Campoformia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9694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i="1" dirty="0" err="1" smtClean="0">
                <a:latin typeface="Book Antiqua" pitchFamily="18" charset="0"/>
              </a:rPr>
              <a:t>Interregnum</a:t>
            </a:r>
            <a:r>
              <a:rPr lang="hr-HR" sz="2400" i="1" dirty="0" smtClean="0">
                <a:latin typeface="Book Antiqua" pitchFamily="18" charset="0"/>
              </a:rPr>
              <a:t> </a:t>
            </a:r>
            <a:r>
              <a:rPr lang="hr-HR" sz="2400" dirty="0" smtClean="0">
                <a:latin typeface="Book Antiqua" pitchFamily="18" charset="0"/>
              </a:rPr>
              <a:t>u Dalmaciji  (travanj-srpanj 1797.)</a:t>
            </a:r>
          </a:p>
          <a:p>
            <a:pPr>
              <a:buNone/>
            </a:pPr>
            <a:endParaRPr lang="hr-HR" sz="2400" i="1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Socijalni nemiri – pokret </a:t>
            </a:r>
            <a:r>
              <a:rPr lang="hr-HR" sz="2400" i="1" dirty="0" err="1" smtClean="0">
                <a:latin typeface="Book Antiqua" pitchFamily="18" charset="0"/>
              </a:rPr>
              <a:t>Viva</a:t>
            </a:r>
            <a:r>
              <a:rPr lang="hr-HR" sz="2400" i="1" dirty="0" smtClean="0">
                <a:latin typeface="Book Antiqua" pitchFamily="18" charset="0"/>
              </a:rPr>
              <a:t> </a:t>
            </a:r>
            <a:r>
              <a:rPr lang="hr-HR" sz="2400" i="1" dirty="0" err="1" smtClean="0">
                <a:latin typeface="Book Antiqua" pitchFamily="18" charset="0"/>
              </a:rPr>
              <a:t>Šan</a:t>
            </a:r>
            <a:r>
              <a:rPr lang="hr-HR" sz="2400" i="1" dirty="0" smtClean="0">
                <a:latin typeface="Book Antiqua" pitchFamily="18" charset="0"/>
              </a:rPr>
              <a:t> Marko</a:t>
            </a: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endParaRPr lang="hr-HR" sz="2400" i="1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Političke orijentacije:</a:t>
            </a:r>
          </a:p>
          <a:p>
            <a:pPr marL="457200" indent="-457200">
              <a:buAutoNum type="arabicPeriod"/>
            </a:pPr>
            <a:r>
              <a:rPr lang="hr-HR" sz="2400" dirty="0" err="1" smtClean="0">
                <a:latin typeface="Book Antiqua" pitchFamily="18" charset="0"/>
              </a:rPr>
              <a:t>Prohabsburška</a:t>
            </a:r>
            <a:r>
              <a:rPr lang="hr-HR" sz="2400" dirty="0" smtClean="0">
                <a:latin typeface="Book Antiqua" pitchFamily="18" charset="0"/>
              </a:rPr>
              <a:t> – katoličko i pravoslavno svećenstvo, plemićka vijeća</a:t>
            </a:r>
          </a:p>
          <a:p>
            <a:pPr marL="457200" indent="-457200">
              <a:buAutoNum type="arabicPeriod"/>
            </a:pPr>
            <a:r>
              <a:rPr lang="hr-HR" sz="2400" dirty="0" err="1" smtClean="0">
                <a:latin typeface="Book Antiqua" pitchFamily="18" charset="0"/>
              </a:rPr>
              <a:t>Profrancuska</a:t>
            </a:r>
            <a:r>
              <a:rPr lang="hr-HR" sz="2400" dirty="0" smtClean="0">
                <a:latin typeface="Book Antiqua" pitchFamily="18" charset="0"/>
              </a:rPr>
              <a:t> – rijetki pojedinci – braća </a:t>
            </a:r>
            <a:r>
              <a:rPr lang="hr-HR" sz="2400" dirty="0" err="1" smtClean="0">
                <a:latin typeface="Book Antiqua" pitchFamily="18" charset="0"/>
              </a:rPr>
              <a:t>Garagnin</a:t>
            </a:r>
            <a:r>
              <a:rPr lang="hr-HR" sz="2400" dirty="0" smtClean="0">
                <a:latin typeface="Book Antiqua" pitchFamily="18" charset="0"/>
              </a:rPr>
              <a:t>, Andrija </a:t>
            </a:r>
            <a:r>
              <a:rPr lang="hr-HR" sz="2400" dirty="0" err="1" smtClean="0">
                <a:latin typeface="Book Antiqua" pitchFamily="18" charset="0"/>
              </a:rPr>
              <a:t>Borelli</a:t>
            </a:r>
            <a:r>
              <a:rPr lang="hr-HR" sz="2400" dirty="0" smtClean="0">
                <a:latin typeface="Book Antiqua" pitchFamily="18" charset="0"/>
              </a:rPr>
              <a:t>, Petar od </a:t>
            </a:r>
            <a:r>
              <a:rPr lang="hr-HR" sz="2400" dirty="0" err="1" smtClean="0">
                <a:latin typeface="Book Antiqua" pitchFamily="18" charset="0"/>
              </a:rPr>
              <a:t>Vrgade</a:t>
            </a:r>
            <a:r>
              <a:rPr lang="hr-HR" sz="2400" dirty="0" smtClean="0">
                <a:latin typeface="Book Antiqua" pitchFamily="18" charset="0"/>
              </a:rPr>
              <a:t>, puk. </a:t>
            </a:r>
            <a:r>
              <a:rPr lang="hr-HR" sz="2400" dirty="0" err="1" smtClean="0">
                <a:latin typeface="Book Antiqua" pitchFamily="18" charset="0"/>
              </a:rPr>
              <a:t>Matutinović</a:t>
            </a: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Book Antiqua" pitchFamily="18" charset="0"/>
              </a:rPr>
              <a:t>Fra Andrija </a:t>
            </a:r>
            <a:r>
              <a:rPr lang="hr-HR" sz="2400" dirty="0" err="1" smtClean="0">
                <a:latin typeface="Book Antiqua" pitchFamily="18" charset="0"/>
              </a:rPr>
              <a:t>Dorotić</a:t>
            </a: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endParaRPr lang="hr-HR" sz="2400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i="1" dirty="0" err="1" smtClean="0">
                <a:latin typeface="Book Antiqua" pitchFamily="18" charset="0"/>
              </a:rPr>
              <a:t>Spiritus</a:t>
            </a:r>
            <a:r>
              <a:rPr lang="hr-HR" sz="2400" i="1" dirty="0" smtClean="0">
                <a:latin typeface="Book Antiqua" pitchFamily="18" charset="0"/>
              </a:rPr>
              <a:t> </a:t>
            </a:r>
            <a:r>
              <a:rPr lang="hr-HR" sz="2400" i="1" dirty="0" err="1" smtClean="0">
                <a:latin typeface="Book Antiqua" pitchFamily="18" charset="0"/>
              </a:rPr>
              <a:t>movens</a:t>
            </a:r>
            <a:r>
              <a:rPr lang="hr-HR" sz="2400" dirty="0" smtClean="0">
                <a:latin typeface="Book Antiqua" pitchFamily="18" charset="0"/>
              </a:rPr>
              <a:t> od 1797. do 1815. </a:t>
            </a:r>
          </a:p>
          <a:p>
            <a:pPr>
              <a:buNone/>
            </a:pPr>
            <a:r>
              <a:rPr lang="hr-HR" sz="2400" dirty="0" err="1" smtClean="0">
                <a:latin typeface="Book Antiqua" pitchFamily="18" charset="0"/>
              </a:rPr>
              <a:t>Protufrancusko</a:t>
            </a:r>
            <a:r>
              <a:rPr lang="hr-HR" sz="2400" dirty="0" smtClean="0">
                <a:latin typeface="Book Antiqua" pitchFamily="18" charset="0"/>
              </a:rPr>
              <a:t> raspoloženje:</a:t>
            </a:r>
          </a:p>
          <a:p>
            <a:pPr>
              <a:buNone/>
            </a:pPr>
            <a:endParaRPr lang="hr-HR" sz="2400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i="1" dirty="0" smtClean="0">
                <a:latin typeface="Book Antiqua" pitchFamily="18" charset="0"/>
              </a:rPr>
              <a:t>Proglašenje narodu dalmatinskom! </a:t>
            </a:r>
            <a:r>
              <a:rPr lang="hr-HR" sz="2400" dirty="0" smtClean="0">
                <a:latin typeface="Book Antiqua" pitchFamily="18" charset="0"/>
              </a:rPr>
              <a:t>12. lipnja 1797.</a:t>
            </a:r>
          </a:p>
          <a:p>
            <a:pPr>
              <a:buNone/>
            </a:pPr>
            <a:endParaRPr lang="hr-HR" sz="2400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Sastanak u samostanu u Karinu 14. </a:t>
            </a:r>
            <a:r>
              <a:rPr lang="hr-HR" sz="2400" smtClean="0">
                <a:latin typeface="Book Antiqua" pitchFamily="18" charset="0"/>
              </a:rPr>
              <a:t>lipnja 1797. </a:t>
            </a: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endParaRPr lang="hr-HR" sz="2400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- Prva austrijska uprava (1797.-1805./1806.)</a:t>
            </a:r>
          </a:p>
          <a:p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- Francuska uprava (1805./1806.-1813./1815.)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Talijansko Kraljevstvo 1805./1806.-1809.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Ilirske pokrajine 1809.-1813./1815.</a:t>
            </a:r>
          </a:p>
          <a:p>
            <a:pPr>
              <a:buNone/>
            </a:pP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- Druga austrijska uprava (1813./1815.-1918.)</a:t>
            </a: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Book Antiqua" pitchFamily="18" charset="0"/>
              </a:rPr>
              <a:t>Smrt Josipa II 1790.  Kraj prosvijećenog apsolutizma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Strah od centralizacije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/>
            </a:r>
            <a:br>
              <a:rPr lang="hr-HR" sz="2400" dirty="0" smtClean="0">
                <a:latin typeface="Book Antiqua" pitchFamily="18" charset="0"/>
              </a:rPr>
            </a:br>
            <a:r>
              <a:rPr lang="hr-HR" sz="2400" dirty="0" smtClean="0">
                <a:latin typeface="Book Antiqua" pitchFamily="18" charset="0"/>
              </a:rPr>
              <a:t>Hrvatski sabor 1790.  Nikola </a:t>
            </a:r>
            <a:r>
              <a:rPr lang="hr-HR" sz="2400" dirty="0" err="1" smtClean="0">
                <a:latin typeface="Book Antiqua" pitchFamily="18" charset="0"/>
              </a:rPr>
              <a:t>Škrlec</a:t>
            </a:r>
            <a:r>
              <a:rPr lang="hr-HR" sz="2400" dirty="0" smtClean="0">
                <a:latin typeface="Book Antiqua" pitchFamily="18" charset="0"/>
              </a:rPr>
              <a:t> </a:t>
            </a:r>
            <a:r>
              <a:rPr lang="hr-HR" sz="2400" dirty="0" err="1" smtClean="0">
                <a:latin typeface="Book Antiqua" pitchFamily="18" charset="0"/>
              </a:rPr>
              <a:t>Lomnički</a:t>
            </a: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Priznanje nadležnosti Ugarskog namjesničkog vijeća za izvršne poslove u Hrvatskoj dok ne bude mogla imati svoju vladu </a:t>
            </a:r>
            <a:r>
              <a:rPr lang="hr-HR" sz="2400" dirty="0" err="1" smtClean="0">
                <a:latin typeface="Book Antiqua" pitchFamily="18" charset="0"/>
              </a:rPr>
              <a:t>tj</a:t>
            </a:r>
            <a:r>
              <a:rPr lang="hr-HR" sz="2400" dirty="0" smtClean="0">
                <a:latin typeface="Book Antiqua" pitchFamily="18" charset="0"/>
              </a:rPr>
              <a:t>. do priključenja Dalmacije i Turske Hrvatske.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Kralj prihvaća zaključak ali bez vremenske klauzule.</a:t>
            </a:r>
          </a:p>
          <a:p>
            <a:pPr>
              <a:buNone/>
            </a:pPr>
            <a:endParaRPr lang="hr-HR" sz="2400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Book Antiqua" pitchFamily="18" charset="0"/>
              </a:rPr>
              <a:t>Sabor u Požunu 1790.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Mađari traže uvođenje mađarskog jezika. Hrvatski nunciji protiv. Pitanje protestanata u hrvatskim zemljama.</a:t>
            </a:r>
          </a:p>
          <a:p>
            <a:pPr>
              <a:buNone/>
            </a:pPr>
            <a:r>
              <a:rPr lang="hr-HR" sz="2400" i="1" dirty="0" smtClean="0">
                <a:latin typeface="Book Antiqua" pitchFamily="18" charset="0"/>
              </a:rPr>
              <a:t>Deklaracija hrvatskih nuncija</a:t>
            </a:r>
            <a:r>
              <a:rPr lang="hr-HR" sz="2400" dirty="0" smtClean="0">
                <a:latin typeface="Book Antiqua" pitchFamily="18" charset="0"/>
              </a:rPr>
              <a:t> od 1. rujna 1790. zalaganje za latinski jezik i pripadnost Slavonije Hrvatskoj. Ističe nacionalnu heterogenost Ugarske u kojoj živi manje od četvrtine Mađara. 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“</a:t>
            </a:r>
            <a:r>
              <a:rPr lang="hr-HR" sz="2400" dirty="0" smtClean="0">
                <a:latin typeface="+mj-lt"/>
              </a:rPr>
              <a:t>Hrvatskom je narodu posve isto, da li ga primoravaju na njemački ili na mađarski jezik, i da li to čini kralj ili to čine njegovi staleški drugovi jer dati se prisiliti k tuđem jeziku, očit je biljeg ropstva</a:t>
            </a:r>
            <a:r>
              <a:rPr lang="hr-HR" sz="2400" dirty="0" smtClean="0">
                <a:latin typeface="Book Antiqua" pitchFamily="18" charset="0"/>
              </a:rPr>
              <a:t>.”</a:t>
            </a:r>
          </a:p>
          <a:p>
            <a:pPr>
              <a:buNone/>
            </a:pP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dirty="0" err="1" smtClean="0"/>
              <a:t>Regnum</a:t>
            </a:r>
            <a:r>
              <a:rPr lang="it-IT" b="1" i="1" dirty="0" smtClean="0"/>
              <a:t> regno non </a:t>
            </a:r>
            <a:r>
              <a:rPr lang="it-IT" b="1" i="1" dirty="0" err="1" smtClean="0"/>
              <a:t>praescribit</a:t>
            </a:r>
            <a:r>
              <a:rPr lang="it-IT" b="1" i="1" dirty="0" smtClean="0"/>
              <a:t> </a:t>
            </a:r>
            <a:r>
              <a:rPr lang="it-IT" b="1" i="1" dirty="0" err="1" smtClean="0"/>
              <a:t>leges</a:t>
            </a:r>
            <a:r>
              <a:rPr lang="hr-HR" b="1" i="1" dirty="0" smtClean="0"/>
              <a:t>.</a:t>
            </a:r>
          </a:p>
          <a:p>
            <a:endParaRPr lang="hr-HR" b="1" i="1" dirty="0" smtClean="0"/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Hrvatski ban I</a:t>
            </a:r>
            <a:r>
              <a:rPr lang="nl-NL" sz="2400" dirty="0" smtClean="0"/>
              <a:t>van Nepomuk II. grof Erdődy</a:t>
            </a:r>
            <a:r>
              <a:rPr lang="hr-HR" sz="2400" dirty="0" smtClean="0"/>
              <a:t> (1733. – 1806.)</a:t>
            </a:r>
            <a:r>
              <a:rPr lang="nl-NL" sz="2400" dirty="0" smtClean="0"/>
              <a:t>,</a:t>
            </a:r>
            <a:r>
              <a:rPr lang="hr-HR" sz="2400" dirty="0" smtClean="0">
                <a:latin typeface="Book Antiqua" pitchFamily="18" charset="0"/>
              </a:rPr>
              <a:t> na zajedničkom saboru u Požunu 1790.</a:t>
            </a: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u="sng" dirty="0" smtClean="0">
                <a:latin typeface="Book Antiqua" pitchFamily="18" charset="0"/>
              </a:rPr>
              <a:t>Utjecaj Francuske revolucije</a:t>
            </a:r>
          </a:p>
          <a:p>
            <a:endParaRPr lang="hr-HR" sz="2400" dirty="0" smtClean="0">
              <a:latin typeface="Book Antiqua" pitchFamily="18" charset="0"/>
            </a:endParaRPr>
          </a:p>
          <a:p>
            <a:pPr algn="just">
              <a:buNone/>
            </a:pPr>
            <a:r>
              <a:rPr lang="hr-HR" sz="2400" dirty="0" smtClean="0">
                <a:latin typeface="Book Antiqua" pitchFamily="18" charset="0"/>
              </a:rPr>
              <a:t>Uoči novog zasjedanja Ugarskog sabora 20. svibnja 1792. Hrvatski sabor se sastao 20. travnja i dao je umjerene instrukcije da se ne ulazi u sukob s Mađarima. Kako je tada Francuska navijestila rat Austriji, Franjo II zatražio je pomoć Zajedničkog sabora, što je sabor bez prigovora usvojio dajući dodatnih 5000 vojnika i 4 milijuna dukata.</a:t>
            </a: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sz="2800" dirty="0" smtClean="0">
                <a:latin typeface="Book Antiqua" pitchFamily="18" charset="0"/>
              </a:rPr>
              <a:t>Petrinjski župnik: </a:t>
            </a:r>
          </a:p>
          <a:p>
            <a:pPr algn="just"/>
            <a:r>
              <a:rPr lang="hr-HR" sz="2800" dirty="0" smtClean="0">
                <a:latin typeface="Book Antiqua" pitchFamily="18" charset="0"/>
              </a:rPr>
              <a:t>“</a:t>
            </a:r>
            <a:r>
              <a:rPr lang="hr-HR" sz="3000" dirty="0" smtClean="0">
                <a:latin typeface="+mj-lt"/>
              </a:rPr>
              <a:t>Druge jesu knjige, koje iz </a:t>
            </a:r>
            <a:r>
              <a:rPr lang="hr-HR" sz="3000" dirty="0" err="1" smtClean="0">
                <a:latin typeface="+mj-lt"/>
              </a:rPr>
              <a:t>francuzke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punte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sledeće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dugovečne</a:t>
            </a:r>
            <a:r>
              <a:rPr lang="hr-HR" sz="3000" dirty="0" smtClean="0">
                <a:latin typeface="+mj-lt"/>
              </a:rPr>
              <a:t> smutnje i tabore ispisuju, ja samo nekoja </a:t>
            </a:r>
            <a:r>
              <a:rPr lang="hr-HR" sz="3000" dirty="0" err="1" smtClean="0">
                <a:latin typeface="+mj-lt"/>
              </a:rPr>
              <a:t>ovdi</a:t>
            </a:r>
            <a:r>
              <a:rPr lang="hr-HR" sz="3000" dirty="0" smtClean="0">
                <a:latin typeface="+mj-lt"/>
              </a:rPr>
              <a:t> za </a:t>
            </a:r>
            <a:r>
              <a:rPr lang="hr-HR" sz="3000" dirty="0" err="1" smtClean="0">
                <a:latin typeface="+mj-lt"/>
              </a:rPr>
              <a:t>spomenek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poslednikom</a:t>
            </a:r>
            <a:r>
              <a:rPr lang="hr-HR" sz="3000" dirty="0" smtClean="0">
                <a:latin typeface="+mj-lt"/>
              </a:rPr>
              <a:t> svojim ostavljam. Dugo vremena </a:t>
            </a:r>
            <a:r>
              <a:rPr lang="hr-HR" sz="3000" dirty="0" err="1" smtClean="0">
                <a:latin typeface="+mj-lt"/>
              </a:rPr>
              <a:t>nezadovljnost</a:t>
            </a:r>
            <a:r>
              <a:rPr lang="hr-HR" sz="3000" dirty="0" smtClean="0">
                <a:latin typeface="+mj-lt"/>
              </a:rPr>
              <a:t> francuskog kraljevstva klika je </a:t>
            </a:r>
            <a:r>
              <a:rPr lang="hr-HR" sz="3000" dirty="0" err="1" smtClean="0">
                <a:latin typeface="+mj-lt"/>
              </a:rPr>
              <a:t>kakti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vu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peharki</a:t>
            </a:r>
            <a:r>
              <a:rPr lang="hr-HR" sz="3000" dirty="0" smtClean="0">
                <a:latin typeface="+mj-lt"/>
              </a:rPr>
              <a:t>, iz koje </a:t>
            </a:r>
            <a:r>
              <a:rPr lang="hr-HR" sz="3000" dirty="0" err="1" smtClean="0">
                <a:latin typeface="+mj-lt"/>
              </a:rPr>
              <a:t>izižel</a:t>
            </a:r>
            <a:r>
              <a:rPr lang="hr-HR" sz="3000" dirty="0" smtClean="0">
                <a:latin typeface="+mj-lt"/>
              </a:rPr>
              <a:t> je </a:t>
            </a:r>
            <a:r>
              <a:rPr lang="hr-HR" sz="3000" dirty="0" err="1" smtClean="0">
                <a:latin typeface="+mj-lt"/>
              </a:rPr>
              <a:t>ogenj</a:t>
            </a:r>
            <a:r>
              <a:rPr lang="hr-HR" sz="3000" dirty="0" smtClean="0">
                <a:latin typeface="+mj-lt"/>
              </a:rPr>
              <a:t> živ, </a:t>
            </a:r>
            <a:r>
              <a:rPr lang="hr-HR" sz="3000" dirty="0" err="1" smtClean="0">
                <a:latin typeface="+mj-lt"/>
              </a:rPr>
              <a:t>raširil</a:t>
            </a:r>
            <a:r>
              <a:rPr lang="hr-HR" sz="3000" dirty="0" smtClean="0">
                <a:latin typeface="+mj-lt"/>
              </a:rPr>
              <a:t> se plamen ne samo na bližnje nego i na </a:t>
            </a:r>
            <a:r>
              <a:rPr lang="hr-HR" sz="3000" dirty="0" err="1" smtClean="0">
                <a:latin typeface="+mj-lt"/>
              </a:rPr>
              <a:t>dalešnije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vareše</a:t>
            </a:r>
            <a:r>
              <a:rPr lang="hr-HR" sz="3000" dirty="0" smtClean="0">
                <a:latin typeface="+mj-lt"/>
              </a:rPr>
              <a:t>, </a:t>
            </a:r>
            <a:r>
              <a:rPr lang="hr-HR" sz="3000" dirty="0" err="1" smtClean="0">
                <a:latin typeface="+mj-lt"/>
              </a:rPr>
              <a:t>orsage</a:t>
            </a:r>
            <a:r>
              <a:rPr lang="hr-HR" sz="3000" dirty="0" smtClean="0">
                <a:latin typeface="+mj-lt"/>
              </a:rPr>
              <a:t> i kraljevstva, </a:t>
            </a:r>
            <a:r>
              <a:rPr lang="hr-HR" sz="3000" dirty="0" err="1" smtClean="0">
                <a:latin typeface="+mj-lt"/>
              </a:rPr>
              <a:t>potlam</a:t>
            </a:r>
            <a:r>
              <a:rPr lang="hr-HR" sz="3000" dirty="0" smtClean="0">
                <a:latin typeface="+mj-lt"/>
              </a:rPr>
              <a:t> kam leta 1793. kralja ovoga </a:t>
            </a:r>
            <a:r>
              <a:rPr lang="hr-HR" sz="3000" dirty="0" err="1" smtClean="0">
                <a:latin typeface="+mj-lt"/>
              </a:rPr>
              <a:t>Ludovika</a:t>
            </a:r>
            <a:r>
              <a:rPr lang="hr-HR" sz="3000" dirty="0" smtClean="0">
                <a:latin typeface="+mj-lt"/>
              </a:rPr>
              <a:t> XVI i </a:t>
            </a:r>
            <a:r>
              <a:rPr lang="hr-HR" sz="3000" dirty="0" err="1" smtClean="0">
                <a:latin typeface="+mj-lt"/>
              </a:rPr>
              <a:t>kralicu</a:t>
            </a:r>
            <a:r>
              <a:rPr lang="hr-HR" sz="3000" dirty="0" smtClean="0">
                <a:latin typeface="+mj-lt"/>
              </a:rPr>
              <a:t> Antoniu, kćer Marije </a:t>
            </a:r>
            <a:r>
              <a:rPr lang="hr-HR" sz="3000" dirty="0" err="1" smtClean="0">
                <a:latin typeface="+mj-lt"/>
              </a:rPr>
              <a:t>Terezie</a:t>
            </a:r>
            <a:r>
              <a:rPr lang="hr-HR" sz="3000" dirty="0" smtClean="0">
                <a:latin typeface="+mj-lt"/>
              </a:rPr>
              <a:t>, </a:t>
            </a:r>
            <a:r>
              <a:rPr lang="hr-HR" sz="3000" dirty="0" err="1" smtClean="0">
                <a:latin typeface="+mj-lt"/>
              </a:rPr>
              <a:t>austr</a:t>
            </a:r>
            <a:r>
              <a:rPr lang="hr-HR" sz="3000" dirty="0" smtClean="0">
                <a:latin typeface="+mj-lt"/>
              </a:rPr>
              <a:t>. Cesarice i </a:t>
            </a:r>
            <a:r>
              <a:rPr lang="hr-HR" sz="3000" dirty="0" err="1" smtClean="0">
                <a:latin typeface="+mj-lt"/>
              </a:rPr>
              <a:t>vugarske</a:t>
            </a:r>
            <a:r>
              <a:rPr lang="hr-HR" sz="3000" dirty="0" smtClean="0">
                <a:latin typeface="+mj-lt"/>
              </a:rPr>
              <a:t> kraljice </a:t>
            </a:r>
            <a:r>
              <a:rPr lang="hr-HR" sz="3000" dirty="0" err="1" smtClean="0">
                <a:latin typeface="+mj-lt"/>
              </a:rPr>
              <a:t>belodano</a:t>
            </a:r>
            <a:r>
              <a:rPr lang="hr-HR" sz="3000" dirty="0" smtClean="0">
                <a:latin typeface="+mj-lt"/>
              </a:rPr>
              <a:t> na placu po </a:t>
            </a:r>
            <a:r>
              <a:rPr lang="hr-HR" sz="3000" dirty="0" err="1" smtClean="0">
                <a:latin typeface="+mj-lt"/>
              </a:rPr>
              <a:t>henkerskom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orudjelju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gilotini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vumorili</a:t>
            </a:r>
            <a:r>
              <a:rPr lang="hr-HR" sz="3000" dirty="0" smtClean="0">
                <a:latin typeface="+mj-lt"/>
              </a:rPr>
              <a:t> su i razglasili, da ne budu već kralja imali, </a:t>
            </a:r>
            <a:r>
              <a:rPr lang="hr-HR" sz="3000" dirty="0" err="1" smtClean="0">
                <a:latin typeface="+mj-lt"/>
              </a:rPr>
              <a:t>neg</a:t>
            </a:r>
            <a:r>
              <a:rPr lang="hr-HR" sz="3000" dirty="0" smtClean="0">
                <a:latin typeface="+mj-lt"/>
              </a:rPr>
              <a:t> da budu </a:t>
            </a:r>
            <a:r>
              <a:rPr lang="hr-HR" sz="3000" dirty="0" err="1" smtClean="0">
                <a:latin typeface="+mj-lt"/>
              </a:rPr>
              <a:t>vsi</a:t>
            </a:r>
            <a:r>
              <a:rPr lang="hr-HR" sz="3000" dirty="0" smtClean="0">
                <a:latin typeface="+mj-lt"/>
              </a:rPr>
              <a:t> jednaki i slobodni</a:t>
            </a:r>
            <a:r>
              <a:rPr lang="hr-HR" sz="2800" dirty="0" smtClean="0">
                <a:latin typeface="Book Antiqua" pitchFamily="18" charset="0"/>
              </a:rPr>
              <a:t>.”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Book Antiqua" pitchFamily="18" charset="0"/>
              </a:rPr>
              <a:t>Urota opata </a:t>
            </a:r>
            <a:r>
              <a:rPr lang="hr-HR" sz="2400" dirty="0" err="1" smtClean="0">
                <a:latin typeface="Book Antiqua" pitchFamily="18" charset="0"/>
              </a:rPr>
              <a:t>Ignjata</a:t>
            </a:r>
            <a:r>
              <a:rPr lang="hr-HR" sz="2400" dirty="0" smtClean="0">
                <a:latin typeface="Book Antiqua" pitchFamily="18" charset="0"/>
              </a:rPr>
              <a:t> Martinovića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(1794./75) </a:t>
            </a:r>
            <a:r>
              <a:rPr lang="hr-HR" sz="2400" dirty="0" err="1" smtClean="0">
                <a:latin typeface="Book Antiqua" pitchFamily="18" charset="0"/>
              </a:rPr>
              <a:t>profrancusko</a:t>
            </a:r>
            <a:r>
              <a:rPr lang="hr-HR" sz="2400" dirty="0" smtClean="0">
                <a:latin typeface="Book Antiqua" pitchFamily="18" charset="0"/>
              </a:rPr>
              <a:t> usmjerenje.</a:t>
            </a:r>
          </a:p>
          <a:p>
            <a:pPr>
              <a:buNone/>
            </a:pP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Optužbe prema zagrebačkom biskupu Maksimilijanu Vrhovcu da je njihov suradnik. </a:t>
            </a: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r-HR" sz="3600" u="sng" dirty="0" err="1" smtClean="0">
                <a:latin typeface="Book Antiqua" pitchFamily="18" charset="0"/>
              </a:rPr>
              <a:t>Insurrectio</a:t>
            </a:r>
            <a:r>
              <a:rPr lang="hr-HR" sz="3600" u="sng" dirty="0" smtClean="0">
                <a:latin typeface="Book Antiqua" pitchFamily="18" charset="0"/>
              </a:rPr>
              <a:t> </a:t>
            </a:r>
            <a:r>
              <a:rPr lang="hr-HR" sz="3600" u="sng" dirty="0" err="1" smtClean="0">
                <a:latin typeface="Book Antiqua" pitchFamily="18" charset="0"/>
              </a:rPr>
              <a:t>generalis</a:t>
            </a:r>
            <a:r>
              <a:rPr lang="hr-HR" sz="3600" u="sng" dirty="0" smtClean="0">
                <a:latin typeface="Book Antiqua" pitchFamily="18" charset="0"/>
              </a:rPr>
              <a:t> 1809.</a:t>
            </a:r>
          </a:p>
          <a:p>
            <a:pPr algn="just"/>
            <a:endParaRPr lang="hr-HR" sz="2600" dirty="0" smtClean="0">
              <a:latin typeface="Book Antiqua" pitchFamily="18" charset="0"/>
            </a:endParaRPr>
          </a:p>
          <a:p>
            <a:pPr algn="just">
              <a:buNone/>
            </a:pPr>
            <a:r>
              <a:rPr lang="vi-VN" dirty="0" smtClean="0"/>
              <a:t>Hrvatska je za rat 1809. godine dala 17 726 ustanika, od čega 15 742 pješaka i 1984 konjanika. Od toga broja bilo je 1042 ustanika personalne insurekcije</a:t>
            </a:r>
            <a:r>
              <a:rPr lang="hr-HR" dirty="0" smtClean="0">
                <a:latin typeface="Book Antiqua" pitchFamily="18" charset="0"/>
              </a:rPr>
              <a:t> (plemići “</a:t>
            </a:r>
            <a:r>
              <a:rPr lang="hr-HR" dirty="0" err="1" smtClean="0">
                <a:latin typeface="Book Antiqua" pitchFamily="18" charset="0"/>
              </a:rPr>
              <a:t>jednoselci</a:t>
            </a:r>
            <a:r>
              <a:rPr lang="hr-HR" dirty="0" smtClean="0">
                <a:latin typeface="Book Antiqua" pitchFamily="18" charset="0"/>
              </a:rPr>
              <a:t>”)</a:t>
            </a:r>
            <a:r>
              <a:rPr lang="vi-VN" dirty="0" smtClean="0"/>
              <a:t>, oko 10 000 portalnih insuregenata iz županija, 29 dragovoljaca i 1644 vojnika banderijalne insurekcije. Ako tome još pribrojimo oko 2450 ustanika iz primorskih krajeva, ukupno je podignuto više od 20 000 vojnika. </a:t>
            </a:r>
            <a:endParaRPr lang="hr-HR" smtClean="0"/>
          </a:p>
          <a:p>
            <a:pPr algn="just">
              <a:buNone/>
            </a:pPr>
            <a:r>
              <a:rPr lang="vi-VN" smtClean="0"/>
              <a:t>Insurekcijom </a:t>
            </a:r>
            <a:r>
              <a:rPr lang="vi-VN" dirty="0" smtClean="0"/>
              <a:t>je službeno zapovijedao ban Ignjat Gyulay, a u njegovoj odsutnosti potkapetan Kraljevine podmaršal Vinko Knežević.</a:t>
            </a:r>
            <a:endParaRPr lang="hr-HR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err="1" smtClean="0">
                <a:latin typeface="Book Antiqua" pitchFamily="18" charset="0"/>
              </a:rPr>
              <a:t>Napoloeonov</a:t>
            </a:r>
            <a:r>
              <a:rPr lang="hr-HR" sz="2400" dirty="0" smtClean="0">
                <a:latin typeface="Book Antiqua" pitchFamily="18" charset="0"/>
              </a:rPr>
              <a:t> slom -&gt; </a:t>
            </a:r>
            <a:r>
              <a:rPr lang="hr-HR" sz="2400" dirty="0" err="1" smtClean="0">
                <a:latin typeface="Book Antiqua" pitchFamily="18" charset="0"/>
              </a:rPr>
              <a:t>Franciscejski</a:t>
            </a:r>
            <a:r>
              <a:rPr lang="hr-HR" sz="2400" dirty="0" smtClean="0">
                <a:latin typeface="Book Antiqua" pitchFamily="18" charset="0"/>
              </a:rPr>
              <a:t>  apsolutizam 1813.-1825.  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Povod: Ugarski sabor prosvjeduje protiv izdavanja papirnatog novca (“</a:t>
            </a:r>
            <a:r>
              <a:rPr lang="hr-HR" sz="2400" dirty="0" err="1" smtClean="0">
                <a:latin typeface="Book Antiqua" pitchFamily="18" charset="0"/>
              </a:rPr>
              <a:t>zetela</a:t>
            </a:r>
            <a:r>
              <a:rPr lang="hr-HR" sz="2400" dirty="0" smtClean="0">
                <a:latin typeface="Book Antiqua" pitchFamily="18" charset="0"/>
              </a:rPr>
              <a:t>”) bez njegove suglasnosti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Nema sazivanja sabora.</a:t>
            </a: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646</Words>
  <Application>Microsoft Office PowerPoint</Application>
  <PresentationFormat>Prikaz na zaslonu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tema</vt:lpstr>
      <vt:lpstr>Banska Hrvatska i  Prva austrijska uprava u Dalmaciji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Prva austrijska uprava</dc:title>
  <dc:creator>Bralic</dc:creator>
  <cp:lastModifiedBy>Bralic</cp:lastModifiedBy>
  <cp:revision>9</cp:revision>
  <dcterms:created xsi:type="dcterms:W3CDTF">2020-11-02T17:48:18Z</dcterms:created>
  <dcterms:modified xsi:type="dcterms:W3CDTF">2020-11-08T17:40:05Z</dcterms:modified>
</cp:coreProperties>
</file>